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126" y="3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91174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691521"/>
            <a:ext cx="7477601" cy="2874645"/>
          </a:xfrm>
          <a:prstGeom prst="rect">
            <a:avLst/>
          </a:prstGeom>
          <a:noFill/>
          <a:ln/>
        </p:spPr>
        <p:txBody>
          <a:bodyPr wrap="square" rtlCol="0" anchor="t"/>
          <a:lstStyle/>
          <a:p>
            <a:pPr marL="0" indent="0">
              <a:lnSpc>
                <a:spcPts val="7545"/>
              </a:lnSpc>
              <a:buNone/>
            </a:pPr>
            <a:r>
              <a:rPr lang="en-US" sz="6036" b="1" dirty="0">
                <a:solidFill>
                  <a:srgbClr val="5B5F72"/>
                </a:solidFill>
                <a:latin typeface="Instrument Sans" pitchFamily="34" charset="0"/>
                <a:ea typeface="Instrument Sans" pitchFamily="34" charset="-122"/>
                <a:cs typeface="Instrument Sans" pitchFamily="34" charset="-120"/>
              </a:rPr>
              <a:t>Introduction to the Political System of Islam</a:t>
            </a:r>
            <a:endParaRPr lang="en-US" sz="6036" dirty="0"/>
          </a:p>
        </p:txBody>
      </p:sp>
      <p:sp>
        <p:nvSpPr>
          <p:cNvPr id="6" name="Text 2"/>
          <p:cNvSpPr/>
          <p:nvPr/>
        </p:nvSpPr>
        <p:spPr>
          <a:xfrm>
            <a:off x="833199" y="4899422"/>
            <a:ext cx="7477601" cy="999768"/>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The political system of Islam is rooted in the teachings of the Quran and the life of the Prophet Muhammad. It emphasizes justice, equality, and the rule of law under the guidance of Islamic principles.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365171"/>
            <a:ext cx="7477601" cy="3832860"/>
          </a:xfrm>
          <a:prstGeom prst="rect">
            <a:avLst/>
          </a:prstGeom>
          <a:noFill/>
          <a:ln/>
        </p:spPr>
        <p:txBody>
          <a:bodyPr wrap="square" rtlCol="0" anchor="t"/>
          <a:lstStyle/>
          <a:p>
            <a:pPr marL="0" indent="0">
              <a:lnSpc>
                <a:spcPts val="7545"/>
              </a:lnSpc>
              <a:buNone/>
            </a:pPr>
            <a:r>
              <a:rPr lang="en-US" sz="6036" b="1" dirty="0">
                <a:solidFill>
                  <a:srgbClr val="5B5F72"/>
                </a:solidFill>
                <a:latin typeface="Instrument Sans" pitchFamily="34" charset="0"/>
                <a:ea typeface="Instrument Sans" pitchFamily="34" charset="-122"/>
                <a:cs typeface="Instrument Sans" pitchFamily="34" charset="-120"/>
              </a:rPr>
              <a:t>The Enduring Relevance of the Islamic Political Model</a:t>
            </a:r>
            <a:endParaRPr lang="en-US" sz="6036" dirty="0"/>
          </a:p>
        </p:txBody>
      </p:sp>
      <p:sp>
        <p:nvSpPr>
          <p:cNvPr id="6" name="Text 2"/>
          <p:cNvSpPr/>
          <p:nvPr/>
        </p:nvSpPr>
        <p:spPr>
          <a:xfrm>
            <a:off x="833199" y="5531287"/>
            <a:ext cx="7477601" cy="1333024"/>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The Islamic political system, rooted in the principles of sovereignty, justice, and consultation, continues to hold profound relevance in the modern world. Its emphasis on balancing individual rights and collective responsibilities offers a model for effective and ethical governance.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583412"/>
            <a:ext cx="9393912" cy="694373"/>
          </a:xfrm>
          <a:prstGeom prst="rect">
            <a:avLst/>
          </a:prstGeom>
          <a:noFill/>
          <a:ln/>
        </p:spPr>
        <p:txBody>
          <a:bodyPr wrap="non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The Concept of Sovereignty in Islam</a:t>
            </a:r>
            <a:endParaRPr lang="en-US" sz="4374" dirty="0"/>
          </a:p>
        </p:txBody>
      </p:sp>
      <p:pic>
        <p:nvPicPr>
          <p:cNvPr id="5" name="Image 1" descr="preencoded.png"/>
          <p:cNvPicPr>
            <a:picLocks noChangeAspect="1"/>
          </p:cNvPicPr>
          <p:nvPr/>
        </p:nvPicPr>
        <p:blipFill>
          <a:blip r:embed="rId4"/>
          <a:stretch>
            <a:fillRect/>
          </a:stretch>
        </p:blipFill>
        <p:spPr>
          <a:xfrm>
            <a:off x="2037993" y="2722126"/>
            <a:ext cx="555427" cy="555427"/>
          </a:xfrm>
          <a:prstGeom prst="rect">
            <a:avLst/>
          </a:prstGeom>
        </p:spPr>
      </p:pic>
      <p:sp>
        <p:nvSpPr>
          <p:cNvPr id="6" name="Text 2"/>
          <p:cNvSpPr/>
          <p:nvPr/>
        </p:nvSpPr>
        <p:spPr>
          <a:xfrm>
            <a:off x="2037993" y="3499723"/>
            <a:ext cx="2777490"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Divine Sovereignty</a:t>
            </a:r>
            <a:endParaRPr lang="en-US" sz="2187" dirty="0"/>
          </a:p>
        </p:txBody>
      </p:sp>
      <p:sp>
        <p:nvSpPr>
          <p:cNvPr id="7" name="Text 3"/>
          <p:cNvSpPr/>
          <p:nvPr/>
        </p:nvSpPr>
        <p:spPr>
          <a:xfrm>
            <a:off x="2037993" y="3980140"/>
            <a:ext cx="3295888" cy="1999536"/>
          </a:xfrm>
          <a:prstGeom prst="rect">
            <a:avLst/>
          </a:prstGeom>
          <a:noFill/>
          <a:ln/>
        </p:spPr>
        <p:txBody>
          <a:bodyPr wrap="square" rtlCol="0" anchor="t"/>
          <a:lstStyle/>
          <a:p>
            <a:pPr marL="0" indent="0" algn="l">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In Islam, sovereignty belongs to God (Allah) alone. The political authority is derived from and accountable to the divine will as revealed in the Quran and Sunnah.</a:t>
            </a:r>
            <a:endParaRPr lang="en-US" sz="1750" dirty="0"/>
          </a:p>
        </p:txBody>
      </p:sp>
      <p:pic>
        <p:nvPicPr>
          <p:cNvPr id="8" name="Image 2" descr="preencoded.png"/>
          <p:cNvPicPr>
            <a:picLocks noChangeAspect="1"/>
          </p:cNvPicPr>
          <p:nvPr/>
        </p:nvPicPr>
        <p:blipFill>
          <a:blip r:embed="rId4"/>
          <a:stretch>
            <a:fillRect/>
          </a:stretch>
        </p:blipFill>
        <p:spPr>
          <a:xfrm>
            <a:off x="5667137" y="2722126"/>
            <a:ext cx="555427" cy="555427"/>
          </a:xfrm>
          <a:prstGeom prst="rect">
            <a:avLst/>
          </a:prstGeom>
        </p:spPr>
      </p:pic>
      <p:sp>
        <p:nvSpPr>
          <p:cNvPr id="9" name="Text 4"/>
          <p:cNvSpPr/>
          <p:nvPr/>
        </p:nvSpPr>
        <p:spPr>
          <a:xfrm>
            <a:off x="5667137" y="3499723"/>
            <a:ext cx="2777490"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Rule of Law</a:t>
            </a:r>
            <a:endParaRPr lang="en-US" sz="2187" dirty="0"/>
          </a:p>
        </p:txBody>
      </p:sp>
      <p:sp>
        <p:nvSpPr>
          <p:cNvPr id="10" name="Text 5"/>
          <p:cNvSpPr/>
          <p:nvPr/>
        </p:nvSpPr>
        <p:spPr>
          <a:xfrm>
            <a:off x="5667137" y="3980140"/>
            <a:ext cx="3296007" cy="1666280"/>
          </a:xfrm>
          <a:prstGeom prst="rect">
            <a:avLst/>
          </a:prstGeom>
          <a:noFill/>
          <a:ln/>
        </p:spPr>
        <p:txBody>
          <a:bodyPr wrap="square" rtlCol="0" anchor="t"/>
          <a:lstStyle/>
          <a:p>
            <a:pPr marL="0" indent="0" algn="l">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Islamic governance is based on the rule of law, where the ruler and the ruled are both subject to the same set of divine laws and principles.</a:t>
            </a:r>
            <a:endParaRPr lang="en-US" sz="1750" dirty="0"/>
          </a:p>
        </p:txBody>
      </p:sp>
      <p:pic>
        <p:nvPicPr>
          <p:cNvPr id="11" name="Image 3" descr="preencoded.png"/>
          <p:cNvPicPr>
            <a:picLocks noChangeAspect="1"/>
          </p:cNvPicPr>
          <p:nvPr/>
        </p:nvPicPr>
        <p:blipFill>
          <a:blip r:embed="rId4"/>
          <a:stretch>
            <a:fillRect/>
          </a:stretch>
        </p:blipFill>
        <p:spPr>
          <a:xfrm>
            <a:off x="9296400" y="2722126"/>
            <a:ext cx="555427" cy="555427"/>
          </a:xfrm>
          <a:prstGeom prst="rect">
            <a:avLst/>
          </a:prstGeom>
        </p:spPr>
      </p:pic>
      <p:sp>
        <p:nvSpPr>
          <p:cNvPr id="12" name="Text 6"/>
          <p:cNvSpPr/>
          <p:nvPr/>
        </p:nvSpPr>
        <p:spPr>
          <a:xfrm>
            <a:off x="9296400" y="3499723"/>
            <a:ext cx="2777490"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Community Consent</a:t>
            </a:r>
            <a:endParaRPr lang="en-US" sz="2187" dirty="0"/>
          </a:p>
        </p:txBody>
      </p:sp>
      <p:sp>
        <p:nvSpPr>
          <p:cNvPr id="13" name="Text 7"/>
          <p:cNvSpPr/>
          <p:nvPr/>
        </p:nvSpPr>
        <p:spPr>
          <a:xfrm>
            <a:off x="9296400" y="3980140"/>
            <a:ext cx="3296007" cy="2666048"/>
          </a:xfrm>
          <a:prstGeom prst="rect">
            <a:avLst/>
          </a:prstGeom>
          <a:noFill/>
          <a:ln/>
        </p:spPr>
        <p:txBody>
          <a:bodyPr wrap="square" rtlCol="0" anchor="t"/>
          <a:lstStyle/>
          <a:p>
            <a:pPr marL="0" indent="0" algn="l">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While sovereignty ultimately rests with God, the Islamic political system emphasizes the role of the community (Ummah) in selecting and legitimizing leadership through the principle of Shura (consultation).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309574"/>
            <a:ext cx="6525697" cy="694373"/>
          </a:xfrm>
          <a:prstGeom prst="rect">
            <a:avLst/>
          </a:prstGeom>
          <a:noFill/>
          <a:ln/>
        </p:spPr>
        <p:txBody>
          <a:bodyPr wrap="non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The Role of the Caliphate</a:t>
            </a:r>
            <a:endParaRPr lang="en-US" sz="4374" dirty="0"/>
          </a:p>
        </p:txBody>
      </p:sp>
      <p:sp>
        <p:nvSpPr>
          <p:cNvPr id="6" name="Text 2"/>
          <p:cNvSpPr/>
          <p:nvPr/>
        </p:nvSpPr>
        <p:spPr>
          <a:xfrm>
            <a:off x="833199" y="3337203"/>
            <a:ext cx="7477601" cy="1333024"/>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In the Islamic political system, the Caliphate was the supreme governing authority. The Caliph, considered the successor to the Prophet Muhammad, held immense political, religious, and military power over the Muslim ummah or community.</a:t>
            </a:r>
            <a:endParaRPr lang="en-US" sz="1750" dirty="0"/>
          </a:p>
        </p:txBody>
      </p:sp>
      <p:sp>
        <p:nvSpPr>
          <p:cNvPr id="7" name="Text 3"/>
          <p:cNvSpPr/>
          <p:nvPr/>
        </p:nvSpPr>
        <p:spPr>
          <a:xfrm>
            <a:off x="833199" y="4920139"/>
            <a:ext cx="7477601" cy="999768"/>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The Caliphate served as the centralized institution that upheld Islamic law, promoted the faith, and expanded the boundaries of the Islamic world through conquest and diplomacy.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1457682"/>
            <a:ext cx="9635014" cy="694373"/>
          </a:xfrm>
          <a:prstGeom prst="rect">
            <a:avLst/>
          </a:prstGeom>
          <a:noFill/>
          <a:ln/>
        </p:spPr>
        <p:txBody>
          <a:bodyPr wrap="non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The Principle of Shura (Consultation)</a:t>
            </a:r>
            <a:endParaRPr lang="en-US" sz="4374" dirty="0"/>
          </a:p>
        </p:txBody>
      </p:sp>
      <p:sp>
        <p:nvSpPr>
          <p:cNvPr id="7" name="Shape 3"/>
          <p:cNvSpPr/>
          <p:nvPr/>
        </p:nvSpPr>
        <p:spPr>
          <a:xfrm>
            <a:off x="2037993" y="2485311"/>
            <a:ext cx="3370064" cy="4286488"/>
          </a:xfrm>
          <a:prstGeom prst="roundRect">
            <a:avLst>
              <a:gd name="adj" fmla="val 2967"/>
            </a:avLst>
          </a:prstGeom>
          <a:solidFill>
            <a:srgbClr val="E3E4E8"/>
          </a:solidFill>
          <a:ln w="7620">
            <a:solidFill>
              <a:srgbClr val="C9CACE"/>
            </a:solidFill>
            <a:prstDash val="solid"/>
          </a:ln>
        </p:spPr>
      </p:sp>
      <p:sp>
        <p:nvSpPr>
          <p:cNvPr id="8" name="Text 4"/>
          <p:cNvSpPr/>
          <p:nvPr/>
        </p:nvSpPr>
        <p:spPr>
          <a:xfrm>
            <a:off x="2267783" y="2715101"/>
            <a:ext cx="2910483" cy="694373"/>
          </a:xfrm>
          <a:prstGeom prst="rect">
            <a:avLst/>
          </a:prstGeom>
          <a:noFill/>
          <a:ln/>
        </p:spPr>
        <p:txBody>
          <a:bodyPr wrap="squar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Collaborative Governance</a:t>
            </a:r>
            <a:endParaRPr lang="en-US" sz="2187" dirty="0"/>
          </a:p>
        </p:txBody>
      </p:sp>
      <p:sp>
        <p:nvSpPr>
          <p:cNvPr id="9" name="Text 5"/>
          <p:cNvSpPr/>
          <p:nvPr/>
        </p:nvSpPr>
        <p:spPr>
          <a:xfrm>
            <a:off x="2267783" y="3542705"/>
            <a:ext cx="2910483" cy="2999303"/>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In Islamic political thought, the principle of Shura emphasizes the importance of collective decision-making through consultation with the people. This fosters a participatory system of governance.</a:t>
            </a:r>
            <a:endParaRPr lang="en-US" sz="1750" dirty="0"/>
          </a:p>
        </p:txBody>
      </p:sp>
      <p:sp>
        <p:nvSpPr>
          <p:cNvPr id="10" name="Shape 6"/>
          <p:cNvSpPr/>
          <p:nvPr/>
        </p:nvSpPr>
        <p:spPr>
          <a:xfrm>
            <a:off x="5630228" y="2485311"/>
            <a:ext cx="3370064" cy="4286488"/>
          </a:xfrm>
          <a:prstGeom prst="roundRect">
            <a:avLst>
              <a:gd name="adj" fmla="val 2967"/>
            </a:avLst>
          </a:prstGeom>
          <a:solidFill>
            <a:srgbClr val="E3E4E8"/>
          </a:solidFill>
          <a:ln w="7620">
            <a:solidFill>
              <a:srgbClr val="C9CACE"/>
            </a:solidFill>
            <a:prstDash val="solid"/>
          </a:ln>
        </p:spPr>
      </p:sp>
      <p:sp>
        <p:nvSpPr>
          <p:cNvPr id="11" name="Text 7"/>
          <p:cNvSpPr/>
          <p:nvPr/>
        </p:nvSpPr>
        <p:spPr>
          <a:xfrm>
            <a:off x="5860018" y="2715101"/>
            <a:ext cx="2777490"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Checks on Power</a:t>
            </a:r>
            <a:endParaRPr lang="en-US" sz="2187" dirty="0"/>
          </a:p>
        </p:txBody>
      </p:sp>
      <p:sp>
        <p:nvSpPr>
          <p:cNvPr id="12" name="Text 8"/>
          <p:cNvSpPr/>
          <p:nvPr/>
        </p:nvSpPr>
        <p:spPr>
          <a:xfrm>
            <a:off x="5860018" y="3195518"/>
            <a:ext cx="2910483" cy="2666048"/>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Shura serves as a check on the ruler's authority, ensuring that decisions are made with the input and consent of the governed. This promotes accountability and prevents tyranny.</a:t>
            </a:r>
            <a:endParaRPr lang="en-US" sz="1750" dirty="0"/>
          </a:p>
        </p:txBody>
      </p:sp>
      <p:sp>
        <p:nvSpPr>
          <p:cNvPr id="13" name="Shape 9"/>
          <p:cNvSpPr/>
          <p:nvPr/>
        </p:nvSpPr>
        <p:spPr>
          <a:xfrm>
            <a:off x="9222462" y="2485311"/>
            <a:ext cx="3370064" cy="4286488"/>
          </a:xfrm>
          <a:prstGeom prst="roundRect">
            <a:avLst>
              <a:gd name="adj" fmla="val 2967"/>
            </a:avLst>
          </a:prstGeom>
          <a:solidFill>
            <a:srgbClr val="E3E4E8"/>
          </a:solidFill>
          <a:ln w="7620">
            <a:solidFill>
              <a:srgbClr val="C9CACE"/>
            </a:solidFill>
            <a:prstDash val="solid"/>
          </a:ln>
        </p:spPr>
      </p:sp>
      <p:sp>
        <p:nvSpPr>
          <p:cNvPr id="14" name="Text 10"/>
          <p:cNvSpPr/>
          <p:nvPr/>
        </p:nvSpPr>
        <p:spPr>
          <a:xfrm>
            <a:off x="9452253" y="2715101"/>
            <a:ext cx="2811304"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Inclusive Deliberation</a:t>
            </a:r>
            <a:endParaRPr lang="en-US" sz="2187" dirty="0"/>
          </a:p>
        </p:txBody>
      </p:sp>
      <p:sp>
        <p:nvSpPr>
          <p:cNvPr id="15" name="Text 11"/>
          <p:cNvSpPr/>
          <p:nvPr/>
        </p:nvSpPr>
        <p:spPr>
          <a:xfrm>
            <a:off x="9452253" y="3195518"/>
            <a:ext cx="2910483" cy="2332792"/>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The Shura process involves representatives from diverse backgrounds, allowing for robust debate and the consideration of multiple perspectives before reaching consensus.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751523"/>
            <a:ext cx="10554414" cy="1388745"/>
          </a:xfrm>
          <a:prstGeom prst="rect">
            <a:avLst/>
          </a:prstGeom>
          <a:noFill/>
          <a:ln/>
        </p:spPr>
        <p:txBody>
          <a:bodyPr wrap="squar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The Concept of Justice in Islamic Governance</a:t>
            </a:r>
            <a:endParaRPr lang="en-US" sz="4374" dirty="0"/>
          </a:p>
        </p:txBody>
      </p:sp>
      <p:sp>
        <p:nvSpPr>
          <p:cNvPr id="5" name="Text 2"/>
          <p:cNvSpPr/>
          <p:nvPr/>
        </p:nvSpPr>
        <p:spPr>
          <a:xfrm>
            <a:off x="2037993" y="2695694"/>
            <a:ext cx="2232065" cy="347186"/>
          </a:xfrm>
          <a:prstGeom prst="rect">
            <a:avLst/>
          </a:prstGeom>
          <a:noFill/>
          <a:ln/>
        </p:spPr>
        <p:txBody>
          <a:bodyPr wrap="none" rtlCol="0" anchor="t"/>
          <a:lstStyle/>
          <a:p>
            <a:pPr marL="0" indent="0">
              <a:lnSpc>
                <a:spcPts val="2734"/>
              </a:lnSpc>
              <a:buNone/>
            </a:pPr>
            <a:r>
              <a:rPr lang="en-US" sz="2187" b="1" dirty="0">
                <a:solidFill>
                  <a:srgbClr val="5B5F72"/>
                </a:solidFill>
                <a:latin typeface="Instrument Sans" pitchFamily="34" charset="0"/>
                <a:ea typeface="Instrument Sans" pitchFamily="34" charset="-122"/>
                <a:cs typeface="Instrument Sans" pitchFamily="34" charset="-120"/>
              </a:rPr>
              <a:t>Adl (Justice)</a:t>
            </a:r>
            <a:endParaRPr lang="en-US" sz="2187" dirty="0"/>
          </a:p>
        </p:txBody>
      </p:sp>
      <p:sp>
        <p:nvSpPr>
          <p:cNvPr id="6" name="Text 3"/>
          <p:cNvSpPr/>
          <p:nvPr/>
        </p:nvSpPr>
        <p:spPr>
          <a:xfrm>
            <a:off x="2037993" y="3265051"/>
            <a:ext cx="2232065" cy="2999303"/>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Justice is a fundamental principle in Islamic governance, rooted in the Quran and Sunnah. It is seen as a divine attribute that must be upheld by those in power.</a:t>
            </a:r>
            <a:endParaRPr lang="en-US" sz="1750" dirty="0"/>
          </a:p>
        </p:txBody>
      </p:sp>
      <p:sp>
        <p:nvSpPr>
          <p:cNvPr id="7" name="Text 4"/>
          <p:cNvSpPr/>
          <p:nvPr/>
        </p:nvSpPr>
        <p:spPr>
          <a:xfrm>
            <a:off x="4819650" y="2695694"/>
            <a:ext cx="2232065" cy="694373"/>
          </a:xfrm>
          <a:prstGeom prst="rect">
            <a:avLst/>
          </a:prstGeom>
          <a:noFill/>
          <a:ln/>
        </p:spPr>
        <p:txBody>
          <a:bodyPr wrap="square" rtlCol="0" anchor="t"/>
          <a:lstStyle/>
          <a:p>
            <a:pPr marL="0" indent="0">
              <a:lnSpc>
                <a:spcPts val="2734"/>
              </a:lnSpc>
              <a:buNone/>
            </a:pPr>
            <a:r>
              <a:rPr lang="en-US" sz="2187" b="1" dirty="0">
                <a:solidFill>
                  <a:srgbClr val="5B5F72"/>
                </a:solidFill>
                <a:latin typeface="Instrument Sans" pitchFamily="34" charset="0"/>
                <a:ea typeface="Instrument Sans" pitchFamily="34" charset="-122"/>
                <a:cs typeface="Instrument Sans" pitchFamily="34" charset="-120"/>
              </a:rPr>
              <a:t>Equality Before the Law</a:t>
            </a:r>
            <a:endParaRPr lang="en-US" sz="2187" dirty="0"/>
          </a:p>
        </p:txBody>
      </p:sp>
      <p:sp>
        <p:nvSpPr>
          <p:cNvPr id="8" name="Text 5"/>
          <p:cNvSpPr/>
          <p:nvPr/>
        </p:nvSpPr>
        <p:spPr>
          <a:xfrm>
            <a:off x="4819650" y="3612237"/>
            <a:ext cx="2232065" cy="2999303"/>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The Islamic system emphasizes that all citizens, regardless of status or background, are equal before the law. Rulers are subject to the same laws as the people they govern.</a:t>
            </a:r>
            <a:endParaRPr lang="en-US" sz="1750" dirty="0"/>
          </a:p>
        </p:txBody>
      </p:sp>
      <p:sp>
        <p:nvSpPr>
          <p:cNvPr id="9" name="Text 6"/>
          <p:cNvSpPr/>
          <p:nvPr/>
        </p:nvSpPr>
        <p:spPr>
          <a:xfrm>
            <a:off x="7601307" y="2695694"/>
            <a:ext cx="2232065" cy="694373"/>
          </a:xfrm>
          <a:prstGeom prst="rect">
            <a:avLst/>
          </a:prstGeom>
          <a:noFill/>
          <a:ln/>
        </p:spPr>
        <p:txBody>
          <a:bodyPr wrap="square" rtlCol="0" anchor="t"/>
          <a:lstStyle/>
          <a:p>
            <a:pPr marL="0" indent="0">
              <a:lnSpc>
                <a:spcPts val="2734"/>
              </a:lnSpc>
              <a:buNone/>
            </a:pPr>
            <a:r>
              <a:rPr lang="en-US" sz="2187" b="1" dirty="0">
                <a:solidFill>
                  <a:srgbClr val="5B5F72"/>
                </a:solidFill>
                <a:latin typeface="Instrument Sans" pitchFamily="34" charset="0"/>
                <a:ea typeface="Instrument Sans" pitchFamily="34" charset="-122"/>
                <a:cs typeface="Instrument Sans" pitchFamily="34" charset="-120"/>
              </a:rPr>
              <a:t>Protection of Rights</a:t>
            </a:r>
            <a:endParaRPr lang="en-US" sz="2187" dirty="0"/>
          </a:p>
        </p:txBody>
      </p:sp>
      <p:sp>
        <p:nvSpPr>
          <p:cNvPr id="10" name="Text 7"/>
          <p:cNvSpPr/>
          <p:nvPr/>
        </p:nvSpPr>
        <p:spPr>
          <a:xfrm>
            <a:off x="7601307" y="3612237"/>
            <a:ext cx="2232065" cy="3665815"/>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The political system in Islam is designed to protect the rights and freedoms of all citizens, including minorities. This includes the right to practice one's religion, freedom of speech, and economic rights.</a:t>
            </a:r>
            <a:endParaRPr lang="en-US" sz="1750" dirty="0"/>
          </a:p>
        </p:txBody>
      </p:sp>
      <p:sp>
        <p:nvSpPr>
          <p:cNvPr id="11" name="Text 8"/>
          <p:cNvSpPr/>
          <p:nvPr/>
        </p:nvSpPr>
        <p:spPr>
          <a:xfrm>
            <a:off x="10382964" y="2695694"/>
            <a:ext cx="2232065" cy="694373"/>
          </a:xfrm>
          <a:prstGeom prst="rect">
            <a:avLst/>
          </a:prstGeom>
          <a:noFill/>
          <a:ln/>
        </p:spPr>
        <p:txBody>
          <a:bodyPr wrap="square" rtlCol="0" anchor="t"/>
          <a:lstStyle/>
          <a:p>
            <a:pPr marL="0" indent="0">
              <a:lnSpc>
                <a:spcPts val="2734"/>
              </a:lnSpc>
              <a:buNone/>
            </a:pPr>
            <a:r>
              <a:rPr lang="en-US" sz="2187" b="1" dirty="0">
                <a:solidFill>
                  <a:srgbClr val="5B5F72"/>
                </a:solidFill>
                <a:latin typeface="Instrument Sans" pitchFamily="34" charset="0"/>
                <a:ea typeface="Instrument Sans" pitchFamily="34" charset="-122"/>
                <a:cs typeface="Instrument Sans" pitchFamily="34" charset="-120"/>
              </a:rPr>
              <a:t>Accountability of Rulers</a:t>
            </a:r>
            <a:endParaRPr lang="en-US" sz="2187" dirty="0"/>
          </a:p>
        </p:txBody>
      </p:sp>
      <p:sp>
        <p:nvSpPr>
          <p:cNvPr id="12" name="Text 9"/>
          <p:cNvSpPr/>
          <p:nvPr/>
        </p:nvSpPr>
        <p:spPr>
          <a:xfrm>
            <a:off x="10382964" y="3612237"/>
            <a:ext cx="2232065" cy="3332559"/>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Islamic governance holds rulers accountable for their actions and decisions. They are expected to rule with integrity, fairness, and in accordance with Islamic principles.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023818"/>
            <a:ext cx="10554414" cy="1388745"/>
          </a:xfrm>
          <a:prstGeom prst="rect">
            <a:avLst/>
          </a:prstGeom>
          <a:noFill/>
          <a:ln/>
        </p:spPr>
        <p:txBody>
          <a:bodyPr wrap="squar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The Rights and Responsibilities of Citizens</a:t>
            </a:r>
            <a:endParaRPr lang="en-US" sz="4374" dirty="0"/>
          </a:p>
        </p:txBody>
      </p:sp>
      <p:sp>
        <p:nvSpPr>
          <p:cNvPr id="5" name="Shape 2"/>
          <p:cNvSpPr/>
          <p:nvPr/>
        </p:nvSpPr>
        <p:spPr>
          <a:xfrm>
            <a:off x="2037993" y="3106817"/>
            <a:ext cx="499943" cy="499943"/>
          </a:xfrm>
          <a:prstGeom prst="roundRect">
            <a:avLst>
              <a:gd name="adj" fmla="val 20000"/>
            </a:avLst>
          </a:prstGeom>
          <a:solidFill>
            <a:srgbClr val="E3E4E8"/>
          </a:solidFill>
          <a:ln w="7620">
            <a:solidFill>
              <a:srgbClr val="C9CACE"/>
            </a:solidFill>
            <a:prstDash val="solid"/>
          </a:ln>
        </p:spPr>
      </p:sp>
      <p:sp>
        <p:nvSpPr>
          <p:cNvPr id="6" name="Text 3"/>
          <p:cNvSpPr/>
          <p:nvPr/>
        </p:nvSpPr>
        <p:spPr>
          <a:xfrm>
            <a:off x="2223373" y="3148489"/>
            <a:ext cx="129064"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1</a:t>
            </a:r>
            <a:endParaRPr lang="en-US" sz="2624" dirty="0"/>
          </a:p>
        </p:txBody>
      </p:sp>
      <p:sp>
        <p:nvSpPr>
          <p:cNvPr id="7" name="Text 4"/>
          <p:cNvSpPr/>
          <p:nvPr/>
        </p:nvSpPr>
        <p:spPr>
          <a:xfrm>
            <a:off x="2760107" y="3106817"/>
            <a:ext cx="2777490"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Civil Liberties</a:t>
            </a:r>
            <a:endParaRPr lang="en-US" sz="2187" dirty="0"/>
          </a:p>
        </p:txBody>
      </p:sp>
      <p:sp>
        <p:nvSpPr>
          <p:cNvPr id="8" name="Text 5"/>
          <p:cNvSpPr/>
          <p:nvPr/>
        </p:nvSpPr>
        <p:spPr>
          <a:xfrm>
            <a:off x="2760107" y="3587234"/>
            <a:ext cx="4444008" cy="1333024"/>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Citizens in an Islamic state are guaranteed fundamental rights such as freedom of religion, expression, and association within the boundaries of Sharia law.</a:t>
            </a:r>
            <a:endParaRPr lang="en-US" sz="1750" dirty="0"/>
          </a:p>
        </p:txBody>
      </p:sp>
      <p:sp>
        <p:nvSpPr>
          <p:cNvPr id="9" name="Shape 6"/>
          <p:cNvSpPr/>
          <p:nvPr/>
        </p:nvSpPr>
        <p:spPr>
          <a:xfrm>
            <a:off x="7426285" y="3106817"/>
            <a:ext cx="499943" cy="499943"/>
          </a:xfrm>
          <a:prstGeom prst="roundRect">
            <a:avLst>
              <a:gd name="adj" fmla="val 20000"/>
            </a:avLst>
          </a:prstGeom>
          <a:solidFill>
            <a:srgbClr val="E3E4E8"/>
          </a:solidFill>
          <a:ln w="7620">
            <a:solidFill>
              <a:srgbClr val="C9CACE"/>
            </a:solidFill>
            <a:prstDash val="solid"/>
          </a:ln>
        </p:spPr>
      </p:sp>
      <p:sp>
        <p:nvSpPr>
          <p:cNvPr id="10" name="Text 7"/>
          <p:cNvSpPr/>
          <p:nvPr/>
        </p:nvSpPr>
        <p:spPr>
          <a:xfrm>
            <a:off x="7583329" y="3148489"/>
            <a:ext cx="185738"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2</a:t>
            </a:r>
            <a:endParaRPr lang="en-US" sz="2624" dirty="0"/>
          </a:p>
        </p:txBody>
      </p:sp>
      <p:sp>
        <p:nvSpPr>
          <p:cNvPr id="11" name="Text 8"/>
          <p:cNvSpPr/>
          <p:nvPr/>
        </p:nvSpPr>
        <p:spPr>
          <a:xfrm>
            <a:off x="8148399" y="3106817"/>
            <a:ext cx="2790468"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Political Participation</a:t>
            </a:r>
            <a:endParaRPr lang="en-US" sz="2187" dirty="0"/>
          </a:p>
        </p:txBody>
      </p:sp>
      <p:sp>
        <p:nvSpPr>
          <p:cNvPr id="12" name="Text 9"/>
          <p:cNvSpPr/>
          <p:nvPr/>
        </p:nvSpPr>
        <p:spPr>
          <a:xfrm>
            <a:off x="8148399" y="3587234"/>
            <a:ext cx="4444008" cy="1333024"/>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Citizens have the right to participate in the political process through the principle of Shura (consultation) and to hold leaders accountable.</a:t>
            </a:r>
            <a:endParaRPr lang="en-US" sz="1750" dirty="0"/>
          </a:p>
        </p:txBody>
      </p:sp>
      <p:sp>
        <p:nvSpPr>
          <p:cNvPr id="13" name="Shape 10"/>
          <p:cNvSpPr/>
          <p:nvPr/>
        </p:nvSpPr>
        <p:spPr>
          <a:xfrm>
            <a:off x="2037993" y="5392341"/>
            <a:ext cx="499943" cy="499943"/>
          </a:xfrm>
          <a:prstGeom prst="roundRect">
            <a:avLst>
              <a:gd name="adj" fmla="val 20000"/>
            </a:avLst>
          </a:prstGeom>
          <a:solidFill>
            <a:srgbClr val="E3E4E8"/>
          </a:solidFill>
          <a:ln w="7620">
            <a:solidFill>
              <a:srgbClr val="C9CACE"/>
            </a:solidFill>
            <a:prstDash val="solid"/>
          </a:ln>
        </p:spPr>
      </p:sp>
      <p:sp>
        <p:nvSpPr>
          <p:cNvPr id="14" name="Text 11"/>
          <p:cNvSpPr/>
          <p:nvPr/>
        </p:nvSpPr>
        <p:spPr>
          <a:xfrm>
            <a:off x="2191464" y="5434013"/>
            <a:ext cx="193000"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3</a:t>
            </a:r>
            <a:endParaRPr lang="en-US" sz="2624" dirty="0"/>
          </a:p>
        </p:txBody>
      </p:sp>
      <p:sp>
        <p:nvSpPr>
          <p:cNvPr id="15" name="Text 12"/>
          <p:cNvSpPr/>
          <p:nvPr/>
        </p:nvSpPr>
        <p:spPr>
          <a:xfrm>
            <a:off x="2760107" y="5392341"/>
            <a:ext cx="2777490"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Social Welfare</a:t>
            </a:r>
            <a:endParaRPr lang="en-US" sz="2187" dirty="0"/>
          </a:p>
        </p:txBody>
      </p:sp>
      <p:sp>
        <p:nvSpPr>
          <p:cNvPr id="16" name="Text 13"/>
          <p:cNvSpPr/>
          <p:nvPr/>
        </p:nvSpPr>
        <p:spPr>
          <a:xfrm>
            <a:off x="2760107" y="5872758"/>
            <a:ext cx="4444008" cy="1333024"/>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The state is responsible for ensuring a basic standard of living and providing for the needy, including the poor, elderly, and disabled.</a:t>
            </a:r>
            <a:endParaRPr lang="en-US" sz="1750" dirty="0"/>
          </a:p>
        </p:txBody>
      </p:sp>
      <p:sp>
        <p:nvSpPr>
          <p:cNvPr id="17" name="Shape 14"/>
          <p:cNvSpPr/>
          <p:nvPr/>
        </p:nvSpPr>
        <p:spPr>
          <a:xfrm>
            <a:off x="7426285" y="5392341"/>
            <a:ext cx="499943" cy="499943"/>
          </a:xfrm>
          <a:prstGeom prst="roundRect">
            <a:avLst>
              <a:gd name="adj" fmla="val 20000"/>
            </a:avLst>
          </a:prstGeom>
          <a:solidFill>
            <a:srgbClr val="E3E4E8"/>
          </a:solidFill>
          <a:ln w="7620">
            <a:solidFill>
              <a:srgbClr val="C9CACE"/>
            </a:solidFill>
            <a:prstDash val="solid"/>
          </a:ln>
        </p:spPr>
      </p:sp>
      <p:sp>
        <p:nvSpPr>
          <p:cNvPr id="18" name="Text 15"/>
          <p:cNvSpPr/>
          <p:nvPr/>
        </p:nvSpPr>
        <p:spPr>
          <a:xfrm>
            <a:off x="7573685" y="5434013"/>
            <a:ext cx="205026"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4</a:t>
            </a:r>
            <a:endParaRPr lang="en-US" sz="2624" dirty="0"/>
          </a:p>
        </p:txBody>
      </p:sp>
      <p:sp>
        <p:nvSpPr>
          <p:cNvPr id="19" name="Text 16"/>
          <p:cNvSpPr/>
          <p:nvPr/>
        </p:nvSpPr>
        <p:spPr>
          <a:xfrm>
            <a:off x="8148399" y="5392341"/>
            <a:ext cx="2969895"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Duties and Obligations</a:t>
            </a:r>
            <a:endParaRPr lang="en-US" sz="2187" dirty="0"/>
          </a:p>
        </p:txBody>
      </p:sp>
      <p:sp>
        <p:nvSpPr>
          <p:cNvPr id="20" name="Text 17"/>
          <p:cNvSpPr/>
          <p:nvPr/>
        </p:nvSpPr>
        <p:spPr>
          <a:xfrm>
            <a:off x="8148399" y="5872758"/>
            <a:ext cx="4444008" cy="999768"/>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Citizens have a duty to obey the law, pay taxes, and fulfill their responsibilities to the community and the state.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217301" y="591622"/>
            <a:ext cx="10195679" cy="1341358"/>
          </a:xfrm>
          <a:prstGeom prst="rect">
            <a:avLst/>
          </a:prstGeom>
          <a:noFill/>
          <a:ln/>
        </p:spPr>
        <p:txBody>
          <a:bodyPr wrap="square" rtlCol="0" anchor="t"/>
          <a:lstStyle/>
          <a:p>
            <a:pPr marL="0" indent="0">
              <a:lnSpc>
                <a:spcPts val="5282"/>
              </a:lnSpc>
              <a:buNone/>
            </a:pPr>
            <a:r>
              <a:rPr lang="en-US" sz="4225" b="1" dirty="0">
                <a:solidFill>
                  <a:srgbClr val="5B5F72"/>
                </a:solidFill>
                <a:latin typeface="Instrument Sans" pitchFamily="34" charset="0"/>
                <a:ea typeface="Instrument Sans" pitchFamily="34" charset="-122"/>
                <a:cs typeface="Instrument Sans" pitchFamily="34" charset="-120"/>
              </a:rPr>
              <a:t>The Separation of Powers in Islamic Governance</a:t>
            </a:r>
            <a:endParaRPr lang="en-US" sz="4225" dirty="0"/>
          </a:p>
        </p:txBody>
      </p:sp>
      <p:pic>
        <p:nvPicPr>
          <p:cNvPr id="5" name="Image 1" descr="preencoded.png"/>
          <p:cNvPicPr>
            <a:picLocks noChangeAspect="1"/>
          </p:cNvPicPr>
          <p:nvPr/>
        </p:nvPicPr>
        <p:blipFill>
          <a:blip r:embed="rId4"/>
          <a:stretch>
            <a:fillRect/>
          </a:stretch>
        </p:blipFill>
        <p:spPr>
          <a:xfrm>
            <a:off x="2217301" y="2362200"/>
            <a:ext cx="3183850" cy="1967746"/>
          </a:xfrm>
          <a:prstGeom prst="rect">
            <a:avLst/>
          </a:prstGeom>
        </p:spPr>
      </p:pic>
      <p:sp>
        <p:nvSpPr>
          <p:cNvPr id="6" name="Text 2"/>
          <p:cNvSpPr/>
          <p:nvPr/>
        </p:nvSpPr>
        <p:spPr>
          <a:xfrm>
            <a:off x="2217301" y="4598194"/>
            <a:ext cx="2759512" cy="335399"/>
          </a:xfrm>
          <a:prstGeom prst="rect">
            <a:avLst/>
          </a:prstGeom>
          <a:noFill/>
          <a:ln/>
        </p:spPr>
        <p:txBody>
          <a:bodyPr wrap="none" rtlCol="0" anchor="t"/>
          <a:lstStyle/>
          <a:p>
            <a:pPr marL="0" indent="0" algn="l">
              <a:lnSpc>
                <a:spcPts val="2641"/>
              </a:lnSpc>
              <a:buNone/>
            </a:pPr>
            <a:r>
              <a:rPr lang="en-US" sz="2113" b="1" dirty="0">
                <a:solidFill>
                  <a:srgbClr val="5B5F71"/>
                </a:solidFill>
                <a:latin typeface="Instrument Sans" pitchFamily="34" charset="0"/>
                <a:ea typeface="Instrument Sans" pitchFamily="34" charset="-122"/>
                <a:cs typeface="Instrument Sans" pitchFamily="34" charset="-120"/>
              </a:rPr>
              <a:t>Balanced Governance</a:t>
            </a:r>
            <a:endParaRPr lang="en-US" sz="2113" dirty="0"/>
          </a:p>
        </p:txBody>
      </p:sp>
      <p:sp>
        <p:nvSpPr>
          <p:cNvPr id="7" name="Text 3"/>
          <p:cNvSpPr/>
          <p:nvPr/>
        </p:nvSpPr>
        <p:spPr>
          <a:xfrm>
            <a:off x="2217301" y="5062299"/>
            <a:ext cx="3183850" cy="2575560"/>
          </a:xfrm>
          <a:prstGeom prst="rect">
            <a:avLst/>
          </a:prstGeom>
          <a:noFill/>
          <a:ln/>
        </p:spPr>
        <p:txBody>
          <a:bodyPr wrap="square" rtlCol="0" anchor="t"/>
          <a:lstStyle/>
          <a:p>
            <a:pPr marL="0" indent="0" algn="l">
              <a:lnSpc>
                <a:spcPts val="2535"/>
              </a:lnSpc>
              <a:buNone/>
            </a:pPr>
            <a:r>
              <a:rPr lang="en-US" sz="1690" dirty="0">
                <a:solidFill>
                  <a:srgbClr val="5B5F71"/>
                </a:solidFill>
                <a:latin typeface="Instrument Sans" pitchFamily="34" charset="0"/>
                <a:ea typeface="Instrument Sans" pitchFamily="34" charset="-122"/>
                <a:cs typeface="Instrument Sans" pitchFamily="34" charset="-120"/>
              </a:rPr>
              <a:t>The Islamic political system emphasizes a balance of power between different institutions, such as the caliph, the council of advisors, and the religious scholars, to prevent the concentration of authority in a single entity.</a:t>
            </a:r>
            <a:endParaRPr lang="en-US" sz="1690" dirty="0"/>
          </a:p>
        </p:txBody>
      </p:sp>
      <p:pic>
        <p:nvPicPr>
          <p:cNvPr id="8" name="Image 2" descr="preencoded.png"/>
          <p:cNvPicPr>
            <a:picLocks noChangeAspect="1"/>
          </p:cNvPicPr>
          <p:nvPr/>
        </p:nvPicPr>
        <p:blipFill>
          <a:blip r:embed="rId5"/>
          <a:stretch>
            <a:fillRect/>
          </a:stretch>
        </p:blipFill>
        <p:spPr>
          <a:xfrm>
            <a:off x="5723096" y="2362200"/>
            <a:ext cx="3183969" cy="1967746"/>
          </a:xfrm>
          <a:prstGeom prst="rect">
            <a:avLst/>
          </a:prstGeom>
        </p:spPr>
      </p:pic>
      <p:sp>
        <p:nvSpPr>
          <p:cNvPr id="9" name="Text 4"/>
          <p:cNvSpPr/>
          <p:nvPr/>
        </p:nvSpPr>
        <p:spPr>
          <a:xfrm>
            <a:off x="5723096" y="4598194"/>
            <a:ext cx="3183969" cy="670798"/>
          </a:xfrm>
          <a:prstGeom prst="rect">
            <a:avLst/>
          </a:prstGeom>
          <a:noFill/>
          <a:ln/>
        </p:spPr>
        <p:txBody>
          <a:bodyPr wrap="square" rtlCol="0" anchor="t"/>
          <a:lstStyle/>
          <a:p>
            <a:pPr marL="0" indent="0" algn="l">
              <a:lnSpc>
                <a:spcPts val="2641"/>
              </a:lnSpc>
              <a:buNone/>
            </a:pPr>
            <a:r>
              <a:rPr lang="en-US" sz="2113" b="1" dirty="0">
                <a:solidFill>
                  <a:srgbClr val="5B5F71"/>
                </a:solidFill>
                <a:latin typeface="Instrument Sans" pitchFamily="34" charset="0"/>
                <a:ea typeface="Instrument Sans" pitchFamily="34" charset="-122"/>
                <a:cs typeface="Instrument Sans" pitchFamily="34" charset="-120"/>
              </a:rPr>
              <a:t>Consultative Decision-Making</a:t>
            </a:r>
            <a:endParaRPr lang="en-US" sz="2113" dirty="0"/>
          </a:p>
        </p:txBody>
      </p:sp>
      <p:sp>
        <p:nvSpPr>
          <p:cNvPr id="10" name="Text 5"/>
          <p:cNvSpPr/>
          <p:nvPr/>
        </p:nvSpPr>
        <p:spPr>
          <a:xfrm>
            <a:off x="5723096" y="5397698"/>
            <a:ext cx="3183969" cy="1931670"/>
          </a:xfrm>
          <a:prstGeom prst="rect">
            <a:avLst/>
          </a:prstGeom>
          <a:noFill/>
          <a:ln/>
        </p:spPr>
        <p:txBody>
          <a:bodyPr wrap="square" rtlCol="0" anchor="t"/>
          <a:lstStyle/>
          <a:p>
            <a:pPr marL="0" indent="0" algn="l">
              <a:lnSpc>
                <a:spcPts val="2535"/>
              </a:lnSpc>
              <a:buNone/>
            </a:pPr>
            <a:r>
              <a:rPr lang="en-US" sz="1690" dirty="0">
                <a:solidFill>
                  <a:srgbClr val="5B5F71"/>
                </a:solidFill>
                <a:latin typeface="Instrument Sans" pitchFamily="34" charset="0"/>
                <a:ea typeface="Instrument Sans" pitchFamily="34" charset="-122"/>
                <a:cs typeface="Instrument Sans" pitchFamily="34" charset="-120"/>
              </a:rPr>
              <a:t>The principle of Shura, or consultation, ensures that important decisions are made through a process of collective deliberation and consensus, rather than unilateral authority.</a:t>
            </a:r>
            <a:endParaRPr lang="en-US" sz="1690" dirty="0"/>
          </a:p>
        </p:txBody>
      </p:sp>
      <p:pic>
        <p:nvPicPr>
          <p:cNvPr id="11" name="Image 3" descr="preencoded.png"/>
          <p:cNvPicPr>
            <a:picLocks noChangeAspect="1"/>
          </p:cNvPicPr>
          <p:nvPr/>
        </p:nvPicPr>
        <p:blipFill>
          <a:blip r:embed="rId6"/>
          <a:stretch>
            <a:fillRect/>
          </a:stretch>
        </p:blipFill>
        <p:spPr>
          <a:xfrm>
            <a:off x="9229011" y="2362200"/>
            <a:ext cx="3183969" cy="1967746"/>
          </a:xfrm>
          <a:prstGeom prst="rect">
            <a:avLst/>
          </a:prstGeom>
        </p:spPr>
      </p:pic>
      <p:sp>
        <p:nvSpPr>
          <p:cNvPr id="12" name="Text 6"/>
          <p:cNvSpPr/>
          <p:nvPr/>
        </p:nvSpPr>
        <p:spPr>
          <a:xfrm>
            <a:off x="9229011" y="4598194"/>
            <a:ext cx="2683073" cy="335399"/>
          </a:xfrm>
          <a:prstGeom prst="rect">
            <a:avLst/>
          </a:prstGeom>
          <a:noFill/>
          <a:ln/>
        </p:spPr>
        <p:txBody>
          <a:bodyPr wrap="none" rtlCol="0" anchor="t"/>
          <a:lstStyle/>
          <a:p>
            <a:pPr marL="0" indent="0" algn="l">
              <a:lnSpc>
                <a:spcPts val="2641"/>
              </a:lnSpc>
              <a:buNone/>
            </a:pPr>
            <a:r>
              <a:rPr lang="en-US" sz="2113" b="1" dirty="0">
                <a:solidFill>
                  <a:srgbClr val="5B5F71"/>
                </a:solidFill>
                <a:latin typeface="Instrument Sans" pitchFamily="34" charset="0"/>
                <a:ea typeface="Instrument Sans" pitchFamily="34" charset="-122"/>
                <a:cs typeface="Instrument Sans" pitchFamily="34" charset="-120"/>
              </a:rPr>
              <a:t>Impartial Judiciary</a:t>
            </a:r>
            <a:endParaRPr lang="en-US" sz="2113" dirty="0"/>
          </a:p>
        </p:txBody>
      </p:sp>
      <p:sp>
        <p:nvSpPr>
          <p:cNvPr id="13" name="Text 7"/>
          <p:cNvSpPr/>
          <p:nvPr/>
        </p:nvSpPr>
        <p:spPr>
          <a:xfrm>
            <a:off x="9229011" y="5062299"/>
            <a:ext cx="3183969" cy="2575560"/>
          </a:xfrm>
          <a:prstGeom prst="rect">
            <a:avLst/>
          </a:prstGeom>
          <a:noFill/>
          <a:ln/>
        </p:spPr>
        <p:txBody>
          <a:bodyPr wrap="square" rtlCol="0" anchor="t"/>
          <a:lstStyle/>
          <a:p>
            <a:pPr marL="0" indent="0" algn="l">
              <a:lnSpc>
                <a:spcPts val="2535"/>
              </a:lnSpc>
              <a:buNone/>
            </a:pPr>
            <a:r>
              <a:rPr lang="en-US" sz="1690" dirty="0">
                <a:solidFill>
                  <a:srgbClr val="5B5F71"/>
                </a:solidFill>
                <a:latin typeface="Instrument Sans" pitchFamily="34" charset="0"/>
                <a:ea typeface="Instrument Sans" pitchFamily="34" charset="-122"/>
                <a:cs typeface="Instrument Sans" pitchFamily="34" charset="-120"/>
              </a:rPr>
              <a:t>The Islamic political model includes an independent judiciary system that operates based on the principles of fairness and justice, separate from the executive and legislative branches of government.</a:t>
            </a:r>
            <a:endParaRPr lang="en-US" sz="169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954405"/>
            <a:ext cx="10554414" cy="1388745"/>
          </a:xfrm>
          <a:prstGeom prst="rect">
            <a:avLst/>
          </a:prstGeom>
          <a:noFill/>
          <a:ln/>
        </p:spPr>
        <p:txBody>
          <a:bodyPr wrap="squar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The Role of Islamic Law (Sharia) in the Political System</a:t>
            </a:r>
            <a:endParaRPr lang="en-US" sz="4374" dirty="0"/>
          </a:p>
        </p:txBody>
      </p:sp>
      <p:sp>
        <p:nvSpPr>
          <p:cNvPr id="5" name="Text 2"/>
          <p:cNvSpPr/>
          <p:nvPr/>
        </p:nvSpPr>
        <p:spPr>
          <a:xfrm>
            <a:off x="2037993" y="2876312"/>
            <a:ext cx="5006221" cy="1999536"/>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In the Islamic political system, Sharia law plays a central role in governance. Sharia, derived from the Quran and Sunnah, provides a comprehensive framework for regulating all aspects of society, including politics, economics, and social relations.</a:t>
            </a:r>
            <a:endParaRPr lang="en-US" sz="1750" dirty="0"/>
          </a:p>
        </p:txBody>
      </p:sp>
      <p:sp>
        <p:nvSpPr>
          <p:cNvPr id="6" name="Text 3"/>
          <p:cNvSpPr/>
          <p:nvPr/>
        </p:nvSpPr>
        <p:spPr>
          <a:xfrm>
            <a:off x="2037993" y="5075753"/>
            <a:ext cx="5006221" cy="1999536"/>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Sharia law is viewed as the divinely-ordained path that Muslims must follow to achieve justice, social harmony, and spiritual well-being. It serves as the foundation for Islamic legal and political institutions, guiding the actions of both the ruler and the ruled.</a:t>
            </a:r>
            <a:endParaRPr lang="en-US" sz="1750" dirty="0"/>
          </a:p>
        </p:txBody>
      </p:sp>
      <p:pic>
        <p:nvPicPr>
          <p:cNvPr id="7" name="Image 1" descr="preencoded.png"/>
          <p:cNvPicPr>
            <a:picLocks noChangeAspect="1"/>
          </p:cNvPicPr>
          <p:nvPr/>
        </p:nvPicPr>
        <p:blipFill>
          <a:blip r:embed="rId4"/>
          <a:stretch>
            <a:fillRect/>
          </a:stretch>
        </p:blipFill>
        <p:spPr>
          <a:xfrm>
            <a:off x="7593806" y="2926318"/>
            <a:ext cx="5006221" cy="342530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023818"/>
            <a:ext cx="10554414" cy="1388745"/>
          </a:xfrm>
          <a:prstGeom prst="rect">
            <a:avLst/>
          </a:prstGeom>
          <a:noFill/>
          <a:ln/>
        </p:spPr>
        <p:txBody>
          <a:bodyPr wrap="squar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Challenges and Criticisms of the Islamic Political System</a:t>
            </a:r>
            <a:endParaRPr lang="en-US" sz="4374" dirty="0"/>
          </a:p>
        </p:txBody>
      </p:sp>
      <p:sp>
        <p:nvSpPr>
          <p:cNvPr id="5" name="Shape 2"/>
          <p:cNvSpPr/>
          <p:nvPr/>
        </p:nvSpPr>
        <p:spPr>
          <a:xfrm>
            <a:off x="2037993" y="3106817"/>
            <a:ext cx="499943" cy="499943"/>
          </a:xfrm>
          <a:prstGeom prst="roundRect">
            <a:avLst>
              <a:gd name="adj" fmla="val 20000"/>
            </a:avLst>
          </a:prstGeom>
          <a:solidFill>
            <a:srgbClr val="E3E4E8"/>
          </a:solidFill>
          <a:ln w="7620">
            <a:solidFill>
              <a:srgbClr val="C9CACE"/>
            </a:solidFill>
            <a:prstDash val="solid"/>
          </a:ln>
        </p:spPr>
      </p:sp>
      <p:sp>
        <p:nvSpPr>
          <p:cNvPr id="6" name="Text 3"/>
          <p:cNvSpPr/>
          <p:nvPr/>
        </p:nvSpPr>
        <p:spPr>
          <a:xfrm>
            <a:off x="2223373" y="3148489"/>
            <a:ext cx="129064"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1</a:t>
            </a:r>
            <a:endParaRPr lang="en-US" sz="2624" dirty="0"/>
          </a:p>
        </p:txBody>
      </p:sp>
      <p:sp>
        <p:nvSpPr>
          <p:cNvPr id="7" name="Text 4"/>
          <p:cNvSpPr/>
          <p:nvPr/>
        </p:nvSpPr>
        <p:spPr>
          <a:xfrm>
            <a:off x="2760107" y="3106817"/>
            <a:ext cx="3739158"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Interpretations of Sharia Law</a:t>
            </a:r>
            <a:endParaRPr lang="en-US" sz="2187" dirty="0"/>
          </a:p>
        </p:txBody>
      </p:sp>
      <p:sp>
        <p:nvSpPr>
          <p:cNvPr id="8" name="Text 5"/>
          <p:cNvSpPr/>
          <p:nvPr/>
        </p:nvSpPr>
        <p:spPr>
          <a:xfrm>
            <a:off x="2760107" y="3587234"/>
            <a:ext cx="4444008" cy="1333024"/>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Debates around the interpretation and implementation of Islamic law (Sharia) have led to divergent views and political conflicts.</a:t>
            </a:r>
            <a:endParaRPr lang="en-US" sz="1750" dirty="0"/>
          </a:p>
        </p:txBody>
      </p:sp>
      <p:sp>
        <p:nvSpPr>
          <p:cNvPr id="9" name="Shape 6"/>
          <p:cNvSpPr/>
          <p:nvPr/>
        </p:nvSpPr>
        <p:spPr>
          <a:xfrm>
            <a:off x="7426285" y="3106817"/>
            <a:ext cx="499943" cy="499943"/>
          </a:xfrm>
          <a:prstGeom prst="roundRect">
            <a:avLst>
              <a:gd name="adj" fmla="val 20000"/>
            </a:avLst>
          </a:prstGeom>
          <a:solidFill>
            <a:srgbClr val="E3E4E8"/>
          </a:solidFill>
          <a:ln w="7620">
            <a:solidFill>
              <a:srgbClr val="C9CACE"/>
            </a:solidFill>
            <a:prstDash val="solid"/>
          </a:ln>
        </p:spPr>
      </p:sp>
      <p:sp>
        <p:nvSpPr>
          <p:cNvPr id="10" name="Text 7"/>
          <p:cNvSpPr/>
          <p:nvPr/>
        </p:nvSpPr>
        <p:spPr>
          <a:xfrm>
            <a:off x="7583329" y="3148489"/>
            <a:ext cx="185738"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2</a:t>
            </a:r>
            <a:endParaRPr lang="en-US" sz="2624" dirty="0"/>
          </a:p>
        </p:txBody>
      </p:sp>
      <p:sp>
        <p:nvSpPr>
          <p:cNvPr id="11" name="Text 8"/>
          <p:cNvSpPr/>
          <p:nvPr/>
        </p:nvSpPr>
        <p:spPr>
          <a:xfrm>
            <a:off x="8148399" y="3106817"/>
            <a:ext cx="2976205"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Theocratic Tendencies</a:t>
            </a:r>
            <a:endParaRPr lang="en-US" sz="2187" dirty="0"/>
          </a:p>
        </p:txBody>
      </p:sp>
      <p:sp>
        <p:nvSpPr>
          <p:cNvPr id="12" name="Text 9"/>
          <p:cNvSpPr/>
          <p:nvPr/>
        </p:nvSpPr>
        <p:spPr>
          <a:xfrm>
            <a:off x="8148399" y="3587234"/>
            <a:ext cx="4444008" cy="1333024"/>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Some argue that the integration of religion and politics in the Islamic political model can lead to theocratic tendencies and limit democratic freedoms.</a:t>
            </a:r>
            <a:endParaRPr lang="en-US" sz="1750" dirty="0"/>
          </a:p>
        </p:txBody>
      </p:sp>
      <p:sp>
        <p:nvSpPr>
          <p:cNvPr id="13" name="Shape 10"/>
          <p:cNvSpPr/>
          <p:nvPr/>
        </p:nvSpPr>
        <p:spPr>
          <a:xfrm>
            <a:off x="2037993" y="5392341"/>
            <a:ext cx="499943" cy="499943"/>
          </a:xfrm>
          <a:prstGeom prst="roundRect">
            <a:avLst>
              <a:gd name="adj" fmla="val 20000"/>
            </a:avLst>
          </a:prstGeom>
          <a:solidFill>
            <a:srgbClr val="E3E4E8"/>
          </a:solidFill>
          <a:ln w="7620">
            <a:solidFill>
              <a:srgbClr val="C9CACE"/>
            </a:solidFill>
            <a:prstDash val="solid"/>
          </a:ln>
        </p:spPr>
      </p:sp>
      <p:sp>
        <p:nvSpPr>
          <p:cNvPr id="14" name="Text 11"/>
          <p:cNvSpPr/>
          <p:nvPr/>
        </p:nvSpPr>
        <p:spPr>
          <a:xfrm>
            <a:off x="2191464" y="5434013"/>
            <a:ext cx="193000"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3</a:t>
            </a:r>
            <a:endParaRPr lang="en-US" sz="2624" dirty="0"/>
          </a:p>
        </p:txBody>
      </p:sp>
      <p:sp>
        <p:nvSpPr>
          <p:cNvPr id="15" name="Text 12"/>
          <p:cNvSpPr/>
          <p:nvPr/>
        </p:nvSpPr>
        <p:spPr>
          <a:xfrm>
            <a:off x="2760107" y="5392341"/>
            <a:ext cx="3751421"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Diversity and Minority Rights</a:t>
            </a:r>
            <a:endParaRPr lang="en-US" sz="2187" dirty="0"/>
          </a:p>
        </p:txBody>
      </p:sp>
      <p:sp>
        <p:nvSpPr>
          <p:cNvPr id="16" name="Text 13"/>
          <p:cNvSpPr/>
          <p:nvPr/>
        </p:nvSpPr>
        <p:spPr>
          <a:xfrm>
            <a:off x="2760107" y="5872758"/>
            <a:ext cx="4444008" cy="1333024"/>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Concerns have been raised about the protection of minority rights and religious/ethnic diversity within the framework of an Islamic political system.</a:t>
            </a:r>
            <a:endParaRPr lang="en-US" sz="1750" dirty="0"/>
          </a:p>
        </p:txBody>
      </p:sp>
      <p:sp>
        <p:nvSpPr>
          <p:cNvPr id="17" name="Shape 14"/>
          <p:cNvSpPr/>
          <p:nvPr/>
        </p:nvSpPr>
        <p:spPr>
          <a:xfrm>
            <a:off x="7426285" y="5392341"/>
            <a:ext cx="499943" cy="499943"/>
          </a:xfrm>
          <a:prstGeom prst="roundRect">
            <a:avLst>
              <a:gd name="adj" fmla="val 20000"/>
            </a:avLst>
          </a:prstGeom>
          <a:solidFill>
            <a:srgbClr val="E3E4E8"/>
          </a:solidFill>
          <a:ln w="7620">
            <a:solidFill>
              <a:srgbClr val="C9CACE"/>
            </a:solidFill>
            <a:prstDash val="solid"/>
          </a:ln>
        </p:spPr>
      </p:sp>
      <p:sp>
        <p:nvSpPr>
          <p:cNvPr id="18" name="Text 15"/>
          <p:cNvSpPr/>
          <p:nvPr/>
        </p:nvSpPr>
        <p:spPr>
          <a:xfrm>
            <a:off x="7573685" y="5434013"/>
            <a:ext cx="205026"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4</a:t>
            </a:r>
            <a:endParaRPr lang="en-US" sz="2624" dirty="0"/>
          </a:p>
        </p:txBody>
      </p:sp>
      <p:sp>
        <p:nvSpPr>
          <p:cNvPr id="19" name="Text 16"/>
          <p:cNvSpPr/>
          <p:nvPr/>
        </p:nvSpPr>
        <p:spPr>
          <a:xfrm>
            <a:off x="8148399" y="5392341"/>
            <a:ext cx="3742492"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Adaptation to Modern Times</a:t>
            </a:r>
            <a:endParaRPr lang="en-US" sz="2187" dirty="0"/>
          </a:p>
        </p:txBody>
      </p:sp>
      <p:sp>
        <p:nvSpPr>
          <p:cNvPr id="20" name="Text 17"/>
          <p:cNvSpPr/>
          <p:nvPr/>
        </p:nvSpPr>
        <p:spPr>
          <a:xfrm>
            <a:off x="8148399" y="5872758"/>
            <a:ext cx="4444008" cy="1333024"/>
          </a:xfrm>
          <a:prstGeom prst="rect">
            <a:avLst/>
          </a:prstGeom>
          <a:noFill/>
          <a:ln/>
        </p:spPr>
        <p:txBody>
          <a:bodyPr wrap="square" rtlCol="0" anchor="t"/>
          <a:lstStyle/>
          <a:p>
            <a:pPr marL="0" indent="0">
              <a:lnSpc>
                <a:spcPts val="2624"/>
              </a:lnSpc>
              <a:buNone/>
            </a:pPr>
            <a:r>
              <a:rPr lang="en-US" sz="1750" dirty="0">
                <a:solidFill>
                  <a:srgbClr val="5B5F71"/>
                </a:solidFill>
                <a:latin typeface="Instrument Sans" pitchFamily="34" charset="0"/>
                <a:ea typeface="Instrument Sans" pitchFamily="34" charset="-122"/>
                <a:cs typeface="Instrument Sans" pitchFamily="34" charset="-120"/>
              </a:rPr>
              <a:t>Adapting the traditional Islamic political model to the realities of the modern world has been a significant challenge for many Muslim-majority countries.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985</Words>
  <Application>Microsoft Office PowerPoint</Application>
  <PresentationFormat>Custom</PresentationFormat>
  <Paragraphs>76</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Instrument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Moorche</cp:lastModifiedBy>
  <cp:revision>2</cp:revision>
  <dcterms:created xsi:type="dcterms:W3CDTF">2024-06-10T17:36:57Z</dcterms:created>
  <dcterms:modified xsi:type="dcterms:W3CDTF">2024-06-10T17:47:30Z</dcterms:modified>
</cp:coreProperties>
</file>